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49" r:id="rId2"/>
    <p:sldId id="350" r:id="rId3"/>
    <p:sldId id="529" r:id="rId4"/>
    <p:sldId id="601" r:id="rId5"/>
    <p:sldId id="530" r:id="rId6"/>
    <p:sldId id="602" r:id="rId7"/>
    <p:sldId id="531" r:id="rId8"/>
    <p:sldId id="603" r:id="rId9"/>
    <p:sldId id="532" r:id="rId10"/>
    <p:sldId id="604" r:id="rId11"/>
    <p:sldId id="533" r:id="rId12"/>
    <p:sldId id="605" r:id="rId13"/>
    <p:sldId id="449" r:id="rId14"/>
    <p:sldId id="606" r:id="rId15"/>
    <p:sldId id="514" r:id="rId16"/>
    <p:sldId id="515" r:id="rId17"/>
    <p:sldId id="60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A493D-A474-4DE0-9DCF-1056B1D40710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92236-305A-4CAA-A6FA-BF3A52415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81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C66A0-413B-D942-BD25-0759297794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43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C66A0-413B-D942-BD25-0759297794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i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i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42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</p:spTree>
    <p:extLst>
      <p:ext uri="{BB962C8B-B14F-4D97-AF65-F5344CB8AC3E}">
        <p14:creationId xmlns:p14="http://schemas.microsoft.com/office/powerpoint/2010/main" val="941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18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674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575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19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73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73179378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57526859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8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831559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30865008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4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4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3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90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06/07/2020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38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EC3230C-370C-4B41-B9ED-BCB463F0F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These words are homophones or near homophones. They have the same pronunciation but different spellings and/or meanings.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DAE2D-5C07-104D-8EF6-27195B5740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95D58-D54B-3346-AC15-07D342AE76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741865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Hooray! I _</a:t>
            </a:r>
            <a:r>
              <a:rPr lang="en-GB" dirty="0">
                <a:solidFill>
                  <a:srgbClr val="FF3860"/>
                </a:solidFill>
              </a:rPr>
              <a:t>passed</a:t>
            </a:r>
            <a:r>
              <a:rPr lang="en-GB" dirty="0"/>
              <a:t>_ my driving test!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past	           </a:t>
            </a:r>
            <a:r>
              <a:rPr lang="en-GB" sz="4200" dirty="0">
                <a:solidFill>
                  <a:srgbClr val="FF3860"/>
                </a:solidFill>
              </a:rPr>
              <a:t>passed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17F2D3-A2DF-5245-956A-94B2077299E9}"/>
              </a:ext>
            </a:extLst>
          </p:cNvPr>
          <p:cNvSpPr txBox="1"/>
          <p:nvPr/>
        </p:nvSpPr>
        <p:spPr>
          <a:xfrm>
            <a:off x="406400" y="30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172462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bought some beautiful dresses from the ________ shop.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bridle	           bridal</a:t>
            </a:r>
          </a:p>
        </p:txBody>
      </p:sp>
    </p:spTree>
    <p:extLst>
      <p:ext uri="{BB962C8B-B14F-4D97-AF65-F5344CB8AC3E}">
        <p14:creationId xmlns:p14="http://schemas.microsoft.com/office/powerpoint/2010/main" val="25199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bought some beautiful dresses from the _</a:t>
            </a:r>
            <a:r>
              <a:rPr lang="en-GB" dirty="0">
                <a:solidFill>
                  <a:srgbClr val="FF3860"/>
                </a:solidFill>
              </a:rPr>
              <a:t>bridal</a:t>
            </a:r>
            <a:r>
              <a:rPr lang="en-GB" dirty="0"/>
              <a:t>_ shop.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bridle	           </a:t>
            </a:r>
            <a:r>
              <a:rPr lang="en-GB" sz="4200" dirty="0">
                <a:solidFill>
                  <a:srgbClr val="FF3860"/>
                </a:solidFill>
              </a:rPr>
              <a:t>bridal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9841DA-E1F0-184C-A481-F227C27459DB}"/>
              </a:ext>
            </a:extLst>
          </p:cNvPr>
          <p:cNvSpPr txBox="1"/>
          <p:nvPr/>
        </p:nvSpPr>
        <p:spPr>
          <a:xfrm>
            <a:off x="406400" y="30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10337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latin typeface="Muli" pitchFamily="2" charset="77"/>
                        </a:rPr>
                        <a:t>These words are homophones or near homophones. They have the same pronunciation but different spellings and/or meanings.</a:t>
                      </a:r>
                      <a:endParaRPr lang="en-GB" sz="1400" b="0" i="0" dirty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 dirty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67590" y="2036918"/>
          <a:ext cx="2787650" cy="4495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5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 dirty="0">
                        <a:latin typeface="Muli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gest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heared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moorning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passt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bridel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 dirty="0">
                        <a:latin typeface="Muli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8568" y="1323865"/>
            <a:ext cx="8360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Jane has scored 4/10 in her spelling test.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Can you help her to work out which spellings are wrong and write them correctly?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000" y="1306712"/>
            <a:ext cx="2787650" cy="261610"/>
          </a:xfrm>
          <a:prstGeom prst="rect">
            <a:avLst/>
          </a:prstGeom>
          <a:solidFill>
            <a:srgbClr val="D883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Cover your spellings for this task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90239E-C5B7-4E3D-B5E3-F98E06F0C215}"/>
              </a:ext>
            </a:extLst>
          </p:cNvPr>
          <p:cNvGraphicFramePr>
            <a:graphicFrameLocks noGrp="1"/>
          </p:cNvGraphicFramePr>
          <p:nvPr/>
        </p:nvGraphicFramePr>
        <p:xfrm>
          <a:off x="539371" y="164437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3829842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068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494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571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0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7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941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775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937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195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626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91532"/>
                  </a:ext>
                </a:extLst>
              </a:tr>
            </a:tbl>
          </a:graphicData>
        </a:graphic>
      </p:graphicFrame>
      <p:pic>
        <p:nvPicPr>
          <p:cNvPr id="8194" name="Picture 2" descr="Classroom Comic Characters Project 1 Schoo">
            <a:extLst>
              <a:ext uri="{FF2B5EF4-FFF2-40B4-BE49-F238E27FC236}">
                <a16:creationId xmlns:a16="http://schemas.microsoft.com/office/drawing/2014/main" id="{8B860329-E02A-40FF-AA7A-BD00B0169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679" y="2132891"/>
            <a:ext cx="1245859" cy="18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DE4A76D-0F02-489C-8C9E-BB27F5F63089}"/>
              </a:ext>
            </a:extLst>
          </p:cNvPr>
          <p:cNvSpPr/>
          <p:nvPr/>
        </p:nvSpPr>
        <p:spPr>
          <a:xfrm>
            <a:off x="232032" y="1604188"/>
            <a:ext cx="3339586" cy="5094942"/>
          </a:xfrm>
          <a:prstGeom prst="roundRect">
            <a:avLst>
              <a:gd name="adj" fmla="val 7540"/>
            </a:avLst>
          </a:prstGeom>
          <a:solidFill>
            <a:srgbClr val="D88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i" pitchFamily="2" charset="77"/>
              <a:ea typeface="+mn-ea"/>
              <a:cs typeface="+mn-cs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923BC4B-5234-E845-9D38-7DEA2478AEAD}"/>
              </a:ext>
            </a:extLst>
          </p:cNvPr>
          <p:cNvGraphicFramePr>
            <a:graphicFrameLocks noGrp="1"/>
          </p:cNvGraphicFramePr>
          <p:nvPr/>
        </p:nvGraphicFramePr>
        <p:xfrm>
          <a:off x="9484798" y="1989814"/>
          <a:ext cx="2167831" cy="4453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7831">
                  <a:extLst>
                    <a:ext uri="{9D8B030D-6E8A-4147-A177-3AD203B41FA5}">
                      <a16:colId xmlns:a16="http://schemas.microsoft.com/office/drawing/2014/main" val="2574094770"/>
                    </a:ext>
                  </a:extLst>
                </a:gridCol>
              </a:tblGrid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617272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63052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41844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779140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64625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233016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238400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3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50380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latin typeface="Muli" pitchFamily="2" charset="77"/>
                        </a:rPr>
                        <a:t>These words are homophones or near homophones. They have the same pronunciation but different spellings and/or meanings.</a:t>
                      </a:r>
                      <a:endParaRPr lang="en-GB" sz="1400" b="0" i="0" dirty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baseline="0" dirty="0">
                        <a:latin typeface="Muli" pitchFamily="2" charset="77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67590" y="2036918"/>
          <a:ext cx="2787650" cy="4495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951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 dirty="0">
                        <a:latin typeface="Muli" pitchFamily="2" charset="77"/>
                        <a:ea typeface="OpenDyslexic" charset="0"/>
                        <a:cs typeface="OpenDyslexic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gest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heared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moorning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passt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bridel</a:t>
                      </a:r>
                      <a:b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</a:br>
                      <a:r>
                        <a:rPr lang="en-GB" sz="2400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i="0" dirty="0">
                        <a:latin typeface="Muli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58568" y="1323865"/>
            <a:ext cx="8360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Jane has scored 4/10 in her spelling test.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Can you help her to work out which spellings are wrong and write them correctly?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000" y="1306712"/>
            <a:ext cx="2787650" cy="261610"/>
          </a:xfrm>
          <a:prstGeom prst="rect">
            <a:avLst/>
          </a:prstGeom>
          <a:solidFill>
            <a:srgbClr val="D883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Cover your spellings for this task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90239E-C5B7-4E3D-B5E3-F98E06F0C215}"/>
              </a:ext>
            </a:extLst>
          </p:cNvPr>
          <p:cNvGraphicFramePr>
            <a:graphicFrameLocks noGrp="1"/>
          </p:cNvGraphicFramePr>
          <p:nvPr/>
        </p:nvGraphicFramePr>
        <p:xfrm>
          <a:off x="539371" y="164437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3829842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068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494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0571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60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172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79414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8775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937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1959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626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791532"/>
                  </a:ext>
                </a:extLst>
              </a:tr>
            </a:tbl>
          </a:graphicData>
        </a:graphic>
      </p:graphicFrame>
      <p:pic>
        <p:nvPicPr>
          <p:cNvPr id="8194" name="Picture 2" descr="Classroom Comic Characters Project 1 Schoo">
            <a:extLst>
              <a:ext uri="{FF2B5EF4-FFF2-40B4-BE49-F238E27FC236}">
                <a16:creationId xmlns:a16="http://schemas.microsoft.com/office/drawing/2014/main" id="{8B860329-E02A-40FF-AA7A-BD00B0169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5679" y="2132891"/>
            <a:ext cx="1245859" cy="18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EA391C-03B0-1A4F-930E-B030EE61EB1A}"/>
              </a:ext>
            </a:extLst>
          </p:cNvPr>
          <p:cNvGraphicFramePr>
            <a:graphicFrameLocks noGrp="1"/>
          </p:cNvGraphicFramePr>
          <p:nvPr/>
        </p:nvGraphicFramePr>
        <p:xfrm>
          <a:off x="9484798" y="1989814"/>
          <a:ext cx="2167831" cy="4542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7831">
                  <a:extLst>
                    <a:ext uri="{9D8B030D-6E8A-4147-A177-3AD203B41FA5}">
                      <a16:colId xmlns:a16="http://schemas.microsoft.com/office/drawing/2014/main" val="2574094770"/>
                    </a:ext>
                  </a:extLst>
                </a:gridCol>
              </a:tblGrid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617272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63052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41844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779140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064625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233016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238400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3626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50380"/>
                  </a:ext>
                </a:extLst>
              </a:tr>
              <a:tr h="454222">
                <a:tc>
                  <a:txBody>
                    <a:bodyPr/>
                    <a:lstStyle/>
                    <a:p>
                      <a:r>
                        <a:rPr lang="en-GB" b="0" i="0" dirty="0">
                          <a:solidFill>
                            <a:srgbClr val="FF3860"/>
                          </a:solidFill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2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39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31754354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70575314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4th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Muli" pitchFamily="2" charset="77"/>
                        </a:rPr>
                        <a:t>These words are homophones or near homophones. They have the same pronunciation but different spellings and/or meanings.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29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These words are homophones or near homophones.  They have the same pronunciation but different spellings and/or meanings.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latin typeface="Muli" pitchFamily="2" charset="77"/>
                        </a:rPr>
                        <a:t>Name:</a:t>
                      </a:r>
                      <a:endParaRPr lang="en-GB" sz="140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50771" y="1477248"/>
            <a:ext cx="8496301" cy="338554"/>
          </a:xfrm>
          <a:prstGeom prst="rect">
            <a:avLst/>
          </a:prstGeom>
          <a:solidFill>
            <a:srgbClr val="D883FF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Insert each pair of homophones into the correct place in the sentence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0771" y="1814312"/>
            <a:ext cx="8496301" cy="4750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I _______a _______ of buffalo trundle past my tent this morning.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The _______ on the quiz show _______ the right answer.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In her white _______ gown the beautiful lady held tightly to the horse’s _______.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He _______ his time researching events that had happened to his family in the _______.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On the _______ of the funeral, the people arrived at the church in _______.</a:t>
            </a:r>
          </a:p>
        </p:txBody>
      </p:sp>
    </p:spTree>
    <p:extLst>
      <p:ext uri="{BB962C8B-B14F-4D97-AF65-F5344CB8AC3E}">
        <p14:creationId xmlns:p14="http://schemas.microsoft.com/office/powerpoint/2010/main" val="551471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8000" y="160019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325966"/>
          <a:ext cx="90551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baseline="0" dirty="0">
                          <a:latin typeface="Muli" pitchFamily="2" charset="77"/>
                        </a:rPr>
                        <a:t>These words are homophones or near homophones.  They have the same pronunciation but different spellings and/or meanings.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Muli" pitchFamily="2" charset="77"/>
                      </a:endParaRPr>
                    </a:p>
                    <a:p>
                      <a:r>
                        <a:rPr lang="en-GB" sz="1400" baseline="0" dirty="0">
                          <a:solidFill>
                            <a:srgbClr val="FF3860"/>
                          </a:solidFill>
                          <a:latin typeface="Muli" pitchFamily="2" charset="77"/>
                        </a:rPr>
                        <a:t>Answers: </a:t>
                      </a:r>
                      <a:endParaRPr lang="en-GB" sz="1400" dirty="0">
                        <a:solidFill>
                          <a:srgbClr val="FF3860"/>
                        </a:solidFill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25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50771" y="1477248"/>
            <a:ext cx="8496301" cy="338554"/>
          </a:xfrm>
          <a:prstGeom prst="rect">
            <a:avLst/>
          </a:prstGeom>
          <a:solidFill>
            <a:srgbClr val="D883FF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Insert each pair of homophones into the correct place in the sentence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0771" y="1814312"/>
            <a:ext cx="8496301" cy="4750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I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heard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a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herd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of buffalo trundle past my tent this morning.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The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guest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on the quiz show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guessed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the right answer.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In her white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bridal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gown the beautiful lady held tightly to the horse’s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bridle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He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passed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his time researching events that had happened to his family in the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past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DyslexicAlta" pitchFamily="2" charset="77"/>
              <a:ea typeface="OpenDyslexic" charset="0"/>
              <a:cs typeface="OpenDyslex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On the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morning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 of the funeral, the people arrived at the church in </a:t>
            </a:r>
            <a:r>
              <a:rPr kumimoji="0" lang="en-GB" sz="1700" b="0" i="0" u="sng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mourning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DyslexicAlta" pitchFamily="2" charset="77"/>
                <a:ea typeface="OpenDyslexic" charset="0"/>
                <a:cs typeface="OpenDyslex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64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DBE228-6D41-A748-9592-1AE43A5B93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2B884-3FE8-CF4F-BAE3-4C745B9084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 27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32AF4-9343-2540-89B6-82250EA03E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These words are homophones or near homophones. They have the same pronunciation but different spellings and/or meanings.</a:t>
            </a:r>
          </a:p>
        </p:txBody>
      </p:sp>
      <p:graphicFrame>
        <p:nvGraphicFramePr>
          <p:cNvPr id="7" name="Table Placeholder 6">
            <a:extLst>
              <a:ext uri="{FF2B5EF4-FFF2-40B4-BE49-F238E27FC236}">
                <a16:creationId xmlns:a16="http://schemas.microsoft.com/office/drawing/2014/main" id="{D4514438-BDEC-AA4B-BC27-4CCE78A121F0}"/>
              </a:ext>
            </a:extLst>
          </p:cNvPr>
          <p:cNvGraphicFramePr>
            <a:graphicFrameLocks noGrp="1"/>
          </p:cNvGraphicFramePr>
          <p:nvPr>
            <p:ph sz="quarter" idx="18"/>
          </p:nvPr>
        </p:nvGraphicFramePr>
        <p:xfrm>
          <a:off x="3429000" y="1311278"/>
          <a:ext cx="8363607" cy="5631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9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7571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dirty="0">
                          <a:latin typeface="Muli" pitchFamily="2" charset="77"/>
                        </a:rPr>
                        <a:t>Ask the children what the word homophone means.</a:t>
                      </a:r>
                      <a:r>
                        <a:rPr lang="en-GB" sz="1700" b="0" i="0" baseline="0" dirty="0">
                          <a:latin typeface="Muli" pitchFamily="2" charset="77"/>
                        </a:rPr>
                        <a:t> Can they think of any examples?  Define them as words which have the same pronunciation but different meanings and/or spellings.   Discuss near homophones have slightly different pronunciations. </a:t>
                      </a:r>
                      <a:endParaRPr lang="en-GB" sz="1700" b="0" i="0" dirty="0">
                        <a:latin typeface="Muli" pitchFamily="2" charset="77"/>
                      </a:endParaRPr>
                    </a:p>
                    <a:p>
                      <a:endParaRPr lang="en-GB" sz="17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1594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Main Teaching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Using the PowerPoint, display each example on the whiteboard. Ask the children to write down the word that they think goes in each gap.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After each example ask the children to share their responses and discuss any errors or misconceptions. </a:t>
                      </a:r>
                    </a:p>
                    <a:p>
                      <a:r>
                        <a:rPr lang="en-GB" sz="1700" b="0" i="0" baseline="0" dirty="0">
                          <a:latin typeface="Muli" pitchFamily="2" charset="77"/>
                        </a:rPr>
                        <a:t>Teacher can choose to reveal the two spellings before or after the pupil attempts.</a:t>
                      </a:r>
                    </a:p>
                    <a:p>
                      <a:endParaRPr lang="en-GB" sz="1700" b="0" i="0" baseline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1592"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Independent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b="0" i="0" dirty="0">
                          <a:latin typeface="Muli" pitchFamily="2" charset="77"/>
                        </a:rPr>
                        <a:t>Get the children to look at the spelling test that Jane has done on the power point slide. She has only got 24 out of 10. Can they see the 6 mistakes she has made? Get them to write all of the correct spellings on their whiteboards. Click to cover the spelling list.</a:t>
                      </a:r>
                    </a:p>
                    <a:p>
                      <a:endParaRPr lang="en-GB" sz="1700" b="0" i="0" dirty="0">
                        <a:latin typeface="Muli" pitchFamily="2" charset="77"/>
                      </a:endParaRPr>
                    </a:p>
                    <a:p>
                      <a:r>
                        <a:rPr lang="en-GB" sz="1700" b="0" i="0" dirty="0">
                          <a:latin typeface="Muli" pitchFamily="2" charset="77"/>
                        </a:rPr>
                        <a:t>Share the correct spellings together.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79174B1-3AFA-4074-87A3-640D8F68B2F2}"/>
              </a:ext>
            </a:extLst>
          </p:cNvPr>
          <p:cNvGraphicFramePr>
            <a:graphicFrameLocks noGrp="1"/>
          </p:cNvGraphicFramePr>
          <p:nvPr/>
        </p:nvGraphicFramePr>
        <p:xfrm>
          <a:off x="516652" y="1554366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19903584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982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869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guest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06339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9421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herd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8756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024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mourning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93539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955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passed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8985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546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bridle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534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1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__________ had just arrived after a long journey.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guest	           guessed</a:t>
            </a:r>
          </a:p>
        </p:txBody>
      </p:sp>
    </p:spTree>
    <p:extLst>
      <p:ext uri="{BB962C8B-B14F-4D97-AF65-F5344CB8AC3E}">
        <p14:creationId xmlns:p14="http://schemas.microsoft.com/office/powerpoint/2010/main" val="38768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_</a:t>
            </a:r>
            <a:r>
              <a:rPr lang="en-GB" dirty="0">
                <a:solidFill>
                  <a:srgbClr val="FF3860"/>
                </a:solidFill>
              </a:rPr>
              <a:t>guest</a:t>
            </a:r>
            <a:r>
              <a:rPr lang="en-GB" dirty="0"/>
              <a:t>_ had just arrived after a long journey.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>
                <a:solidFill>
                  <a:srgbClr val="FF3860"/>
                </a:solidFill>
              </a:rPr>
              <a:t>guest	           </a:t>
            </a:r>
            <a:r>
              <a:rPr lang="en-GB" sz="4200" dirty="0"/>
              <a:t>guessed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C06548-454E-9B41-B781-C5C139E882CA}"/>
              </a:ext>
            </a:extLst>
          </p:cNvPr>
          <p:cNvSpPr txBox="1"/>
          <p:nvPr/>
        </p:nvSpPr>
        <p:spPr>
          <a:xfrm>
            <a:off x="406400" y="30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9954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enormous  _______ of elephants crashed past the truck.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heard	           herd</a:t>
            </a:r>
          </a:p>
        </p:txBody>
      </p:sp>
    </p:spTree>
    <p:extLst>
      <p:ext uri="{BB962C8B-B14F-4D97-AF65-F5344CB8AC3E}">
        <p14:creationId xmlns:p14="http://schemas.microsoft.com/office/powerpoint/2010/main" val="310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enormous  _</a:t>
            </a:r>
            <a:r>
              <a:rPr lang="en-GB" dirty="0">
                <a:solidFill>
                  <a:srgbClr val="FF3860"/>
                </a:solidFill>
              </a:rPr>
              <a:t>herd</a:t>
            </a:r>
            <a:r>
              <a:rPr lang="en-GB" dirty="0"/>
              <a:t>_ of elephants crashed past the truck.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heard	           </a:t>
            </a:r>
            <a:r>
              <a:rPr lang="en-GB" sz="4200" dirty="0">
                <a:solidFill>
                  <a:srgbClr val="FF3860"/>
                </a:solidFill>
              </a:rPr>
              <a:t>herd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C8D775-07A1-2A41-9E92-2A1487EC1F1F}"/>
              </a:ext>
            </a:extLst>
          </p:cNvPr>
          <p:cNvSpPr txBox="1"/>
          <p:nvPr/>
        </p:nvSpPr>
        <p:spPr>
          <a:xfrm>
            <a:off x="406400" y="30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413980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Grandmother is _________ as my grandfather passed away last week.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morning	           mourning</a:t>
            </a:r>
          </a:p>
        </p:txBody>
      </p:sp>
    </p:spTree>
    <p:extLst>
      <p:ext uri="{BB962C8B-B14F-4D97-AF65-F5344CB8AC3E}">
        <p14:creationId xmlns:p14="http://schemas.microsoft.com/office/powerpoint/2010/main" val="358752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My Grandmother is _</a:t>
            </a:r>
            <a:r>
              <a:rPr lang="en-GB" dirty="0">
                <a:solidFill>
                  <a:srgbClr val="FF3860"/>
                </a:solidFill>
              </a:rPr>
              <a:t>mourning</a:t>
            </a:r>
            <a:r>
              <a:rPr lang="en-GB" dirty="0"/>
              <a:t>_ as my grandfather passed away last week.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morning	</a:t>
            </a:r>
            <a:r>
              <a:rPr lang="en-GB" sz="4200" dirty="0">
                <a:solidFill>
                  <a:srgbClr val="FF3860"/>
                </a:solidFill>
              </a:rPr>
              <a:t>           mourning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85E68-A7A4-2F4C-A3B7-7E1F9F927B01}"/>
              </a:ext>
            </a:extLst>
          </p:cNvPr>
          <p:cNvSpPr txBox="1"/>
          <p:nvPr/>
        </p:nvSpPr>
        <p:spPr>
          <a:xfrm>
            <a:off x="406400" y="304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38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Answers: </a:t>
            </a:r>
          </a:p>
        </p:txBody>
      </p:sp>
    </p:spTree>
    <p:extLst>
      <p:ext uri="{BB962C8B-B14F-4D97-AF65-F5344CB8AC3E}">
        <p14:creationId xmlns:p14="http://schemas.microsoft.com/office/powerpoint/2010/main" val="187636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EE9BD-A285-0D4E-B47F-FF62BBC3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Hooray! I ________ my driving test!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23DC0-3DD9-BD47-AD91-DDF8B4001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200" dirty="0"/>
              <a:t>Which is the correct spelling?</a:t>
            </a:r>
          </a:p>
          <a:p>
            <a:pPr marL="0" indent="0" algn="ctr">
              <a:buNone/>
            </a:pPr>
            <a:endParaRPr lang="en-GB" sz="4200" dirty="0"/>
          </a:p>
          <a:p>
            <a:pPr marL="0" indent="0" algn="ctr">
              <a:buNone/>
            </a:pPr>
            <a:r>
              <a:rPr lang="en-GB" sz="4200" dirty="0"/>
              <a:t>past	           passed</a:t>
            </a:r>
          </a:p>
        </p:txBody>
      </p:sp>
    </p:spTree>
    <p:extLst>
      <p:ext uri="{BB962C8B-B14F-4D97-AF65-F5344CB8AC3E}">
        <p14:creationId xmlns:p14="http://schemas.microsoft.com/office/powerpoint/2010/main" val="1252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931</Words>
  <Application>Microsoft Office PowerPoint</Application>
  <PresentationFormat>Widescreen</PresentationFormat>
  <Paragraphs>198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Muli</vt:lpstr>
      <vt:lpstr>OpenDyslexicAlta</vt:lpstr>
      <vt:lpstr>1_Office Theme</vt:lpstr>
      <vt:lpstr>PowerPoint Presentation</vt:lpstr>
      <vt:lpstr>PowerPoint Presentation</vt:lpstr>
      <vt:lpstr>The __________ had just arrived after a long journey.</vt:lpstr>
      <vt:lpstr>The _guest_ had just arrived after a long journey.</vt:lpstr>
      <vt:lpstr>The enormous  _______ of elephants crashed past the truck.</vt:lpstr>
      <vt:lpstr>The enormous  _herd_ of elephants crashed past the truck.</vt:lpstr>
      <vt:lpstr>My Grandmother is _________ as my grandfather passed away last week.</vt:lpstr>
      <vt:lpstr>My Grandmother is _mourning_ as my grandfather passed away last week.</vt:lpstr>
      <vt:lpstr>Hooray! I ________ my driving test!</vt:lpstr>
      <vt:lpstr>Hooray! I _passed_ my driving test!</vt:lpstr>
      <vt:lpstr>We bought some beautiful dresses from the ________ shop.</vt:lpstr>
      <vt:lpstr>We bought some beautiful dresses from the _bridal_ shop.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Hewett</dc:creator>
  <cp:lastModifiedBy>B Hewett</cp:lastModifiedBy>
  <cp:revision>1</cp:revision>
  <dcterms:created xsi:type="dcterms:W3CDTF">2020-07-06T06:55:53Z</dcterms:created>
  <dcterms:modified xsi:type="dcterms:W3CDTF">2020-07-06T06:56:27Z</dcterms:modified>
</cp:coreProperties>
</file>