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349" r:id="rId2"/>
    <p:sldId id="350" r:id="rId3"/>
    <p:sldId id="529" r:id="rId4"/>
    <p:sldId id="601" r:id="rId5"/>
    <p:sldId id="530" r:id="rId6"/>
    <p:sldId id="602" r:id="rId7"/>
    <p:sldId id="531" r:id="rId8"/>
    <p:sldId id="603" r:id="rId9"/>
    <p:sldId id="532" r:id="rId10"/>
    <p:sldId id="604" r:id="rId11"/>
    <p:sldId id="533" r:id="rId12"/>
    <p:sldId id="605" r:id="rId13"/>
    <p:sldId id="449" r:id="rId14"/>
    <p:sldId id="606" r:id="rId15"/>
    <p:sldId id="514" r:id="rId16"/>
    <p:sldId id="515" r:id="rId17"/>
    <p:sldId id="60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48" y="2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6A493D-A474-4DE0-9DCF-1056B1D40710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F92236-305A-4CAA-A6FA-BF3A524152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6281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7C66A0-413B-D942-BD25-07592977943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i" pitchFamily="2" charset="77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uli" pitchFamily="2" charset="77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14317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7C66A0-413B-D942-BD25-07592977943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i" pitchFamily="2" charset="77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uli" pitchFamily="2" charset="77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3422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3F5FFFCE-C207-2846-8718-D75C344C8C89}"/>
              </a:ext>
            </a:extLst>
          </p:cNvPr>
          <p:cNvSpPr/>
          <p:nvPr userDrawn="1"/>
        </p:nvSpPr>
        <p:spPr>
          <a:xfrm>
            <a:off x="1523999" y="4809505"/>
            <a:ext cx="9144000" cy="1428689"/>
          </a:xfrm>
          <a:prstGeom prst="rect">
            <a:avLst/>
          </a:prstGeom>
          <a:solidFill>
            <a:srgbClr val="FFFFFF">
              <a:alpha val="90196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2C481A8-D80A-304F-BD4D-4ACD9B3D8E7E}"/>
              </a:ext>
            </a:extLst>
          </p:cNvPr>
          <p:cNvSpPr/>
          <p:nvPr userDrawn="1"/>
        </p:nvSpPr>
        <p:spPr>
          <a:xfrm>
            <a:off x="3465322" y="2902739"/>
            <a:ext cx="5261355" cy="795646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4809506"/>
            <a:ext cx="9144000" cy="1428689"/>
          </a:xfrm>
        </p:spPr>
        <p:txBody>
          <a:bodyPr anchor="ctr"/>
          <a:lstStyle>
            <a:lvl1pPr marL="0" indent="0" algn="ctr">
              <a:lnSpc>
                <a:spcPct val="15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06/07/2020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8310848-5352-7949-AABA-914363C424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90849" y="1261687"/>
            <a:ext cx="6210300" cy="1079500"/>
          </a:xfrm>
          <a:prstGeom prst="rect">
            <a:avLst/>
          </a:prstGeom>
        </p:spPr>
      </p:pic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2F3C88D-BF6E-6D4C-9A25-CACB03AA20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1061" y="3115896"/>
            <a:ext cx="641969" cy="369332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Muli" pitchFamily="2" charset="77"/>
              </a:defRPr>
            </a:lvl1pPr>
          </a:lstStyle>
          <a:p>
            <a:pPr lvl="0"/>
            <a:r>
              <a:rPr lang="en-US" dirty="0"/>
              <a:t>#</a:t>
            </a:r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1D45BA0-7B16-364F-96FA-7CCD74809633}"/>
              </a:ext>
            </a:extLst>
          </p:cNvPr>
          <p:cNvSpPr txBox="1"/>
          <p:nvPr userDrawn="1"/>
        </p:nvSpPr>
        <p:spPr>
          <a:xfrm>
            <a:off x="4038600" y="3115896"/>
            <a:ext cx="932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0" dirty="0">
                <a:latin typeface="Muli" pitchFamily="2" charset="77"/>
              </a:rPr>
              <a:t>Stage:</a:t>
            </a:r>
          </a:p>
        </p:txBody>
      </p:sp>
      <p:sp>
        <p:nvSpPr>
          <p:cNvPr id="16" name="Text Placeholder 13">
            <a:extLst>
              <a:ext uri="{FF2B5EF4-FFF2-40B4-BE49-F238E27FC236}">
                <a16:creationId xmlns:a16="http://schemas.microsoft.com/office/drawing/2014/main" id="{204E8ED3-ED92-2F44-AA0C-C3500973984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047550" y="3115896"/>
            <a:ext cx="641969" cy="369332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Muli" pitchFamily="2" charset="77"/>
              </a:defRPr>
            </a:lvl1pPr>
          </a:lstStyle>
          <a:p>
            <a:pPr lvl="0"/>
            <a:r>
              <a:rPr lang="en-US" dirty="0"/>
              <a:t>#</a:t>
            </a:r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43EE4B3-C0E4-AE42-921D-72A75F2D0332}"/>
              </a:ext>
            </a:extLst>
          </p:cNvPr>
          <p:cNvSpPr txBox="1"/>
          <p:nvPr userDrawn="1"/>
        </p:nvSpPr>
        <p:spPr>
          <a:xfrm>
            <a:off x="6285633" y="3115896"/>
            <a:ext cx="761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0" dirty="0">
                <a:latin typeface="Muli" pitchFamily="2" charset="77"/>
              </a:rPr>
              <a:t>List:</a:t>
            </a:r>
          </a:p>
        </p:txBody>
      </p:sp>
    </p:spTree>
    <p:extLst>
      <p:ext uri="{BB962C8B-B14F-4D97-AF65-F5344CB8AC3E}">
        <p14:creationId xmlns:p14="http://schemas.microsoft.com/office/powerpoint/2010/main" val="94182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06/07/2020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5188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06/07/2020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8674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06/07/2020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35753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06/07/2020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25196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06/07/2020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5737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D22C0101-D23A-5C4E-A28F-EEE925C2BAFE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A0AB86-75A7-554E-9835-D9E30F3233C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173179378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CCCC1F5-259E-4B4B-BD71-985F500660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16013" y="349716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89521DD-EB1B-DB4F-AF92-E0AA49E4BF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6012" y="788047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B829687-5986-4D4A-9EAC-01CD129F7C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62545" y="325967"/>
            <a:ext cx="7900555" cy="867834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endParaRPr lang="en-GB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9C5803DD-6F71-4F43-8676-686F6A0B910E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657526859"/>
              </p:ext>
            </p:extLst>
          </p:nvPr>
        </p:nvGraphicFramePr>
        <p:xfrm>
          <a:off x="508000" y="1550668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4129481148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34636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884419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0354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8218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16386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15169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0867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18164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96945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7848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827967"/>
                  </a:ext>
                </a:extLst>
              </a:tr>
            </a:tbl>
          </a:graphicData>
        </a:graphic>
      </p:graphicFrame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A42A733-05A7-7244-8430-E2765D4C50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8000" y="1995168"/>
            <a:ext cx="2787650" cy="45847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DDF07794-DDE5-1748-AA98-177CF77DDF88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425190" y="1354611"/>
            <a:ext cx="8382000" cy="5268914"/>
          </a:xfrm>
        </p:spPr>
        <p:txBody>
          <a:bodyPr>
            <a:normAutofit/>
          </a:bodyPr>
          <a:lstStyle>
            <a:lvl1pPr>
              <a:defRPr lang="en-GB" sz="1800" b="0" i="0" kern="1200" dirty="0">
                <a:solidFill>
                  <a:prstClr val="black"/>
                </a:solidFill>
                <a:latin typeface="OpenDyslexicAlta" pitchFamily="2" charset="77"/>
                <a:ea typeface="OpenDyslexicAlta" pitchFamily="2" charset="77"/>
                <a:cs typeface="OpenDyslexicAlta" pitchFamily="2" charset="77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Edit Master text styles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Second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Third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Fourth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1DD0F53D-1FF4-844C-9CFA-9D8546D499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884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ok cover write ch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633CE64-A964-3E46-A3DD-F645847941CD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EDA57134-93E0-C141-B390-3DFCA82BCCD7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788315598"/>
              </p:ext>
            </p:extLst>
          </p:nvPr>
        </p:nvGraphicFramePr>
        <p:xfrm>
          <a:off x="508000" y="1600196"/>
          <a:ext cx="11150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1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st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2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nd</a:t>
                      </a:r>
                      <a:r>
                        <a:rPr lang="en-GB" b="0" i="0" baseline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3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rd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A0AB86-75A7-554E-9835-D9E30F3233C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930865008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CCCC1F5-259E-4B4B-BD71-985F500660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16013" y="349716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89521DD-EB1B-DB4F-AF92-E0AA49E4BF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6012" y="788047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B829687-5986-4D4A-9EAC-01CD129F7C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62545" y="325967"/>
            <a:ext cx="7900555" cy="867834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A42A733-05A7-7244-8430-E2765D4C50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8000" y="1995168"/>
            <a:ext cx="2787650" cy="45847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en-GB" dirty="0"/>
          </a:p>
          <a:p>
            <a:pPr lvl="0"/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60B6E23-2996-D04A-9DCA-7750F487B5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644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CA7A3E8-3E3C-9545-B15C-D2AF00F7E362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80813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06/07/2020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137CCF-D866-694A-979D-58389EC37E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340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Ques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403F0EC-BACB-B74E-A7F5-23CAB3DFDA3B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31925"/>
            <a:ext cx="10515600" cy="1325563"/>
          </a:xfrm>
        </p:spPr>
        <p:txBody>
          <a:bodyPr/>
          <a:lstStyle>
            <a:lvl1pPr algn="ctr">
              <a:defRPr>
                <a:latin typeface="OpenDyslexicAlta" pitchFamily="2" charset="77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3520441"/>
            <a:ext cx="10515600" cy="2656522"/>
          </a:xfrm>
        </p:spPr>
        <p:txBody>
          <a:bodyPr>
            <a:normAutofit/>
          </a:bodyPr>
          <a:lstStyle>
            <a:lvl1pPr marL="0" indent="0">
              <a:buNone/>
              <a:defRPr sz="4200"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0FF983-7FE9-084E-894E-ADB137A670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591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06/07/2020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4332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06/07/2020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2909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06/07/2020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817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06/07/2020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7382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44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Muli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8EC3230C-370C-4B41-B9ED-BCB463F0FE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These words are homophones or near homophones. They have the same pronunciation but different spellings and/or meanings.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8DAE2D-5C07-104D-8EF6-27195B5740D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95D58-D54B-3346-AC15-07D342AE762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27</a:t>
            </a:r>
          </a:p>
        </p:txBody>
      </p:sp>
    </p:spTree>
    <p:extLst>
      <p:ext uri="{BB962C8B-B14F-4D97-AF65-F5344CB8AC3E}">
        <p14:creationId xmlns:p14="http://schemas.microsoft.com/office/powerpoint/2010/main" val="1741865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EE9BD-A285-0D4E-B47F-FF62BBC32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Hooray! I _</a:t>
            </a:r>
            <a:r>
              <a:rPr lang="en-GB" dirty="0">
                <a:solidFill>
                  <a:srgbClr val="FF3860"/>
                </a:solidFill>
              </a:rPr>
              <a:t>passed</a:t>
            </a:r>
            <a:r>
              <a:rPr lang="en-GB" dirty="0"/>
              <a:t>_ my driving test!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223DC0-3DD9-BD47-AD91-DDF8B4001F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200" dirty="0"/>
              <a:t>Which is the correct spelling?</a:t>
            </a:r>
          </a:p>
          <a:p>
            <a:pPr marL="0" indent="0" algn="ctr">
              <a:buNone/>
            </a:pPr>
            <a:endParaRPr lang="en-GB" sz="4200" dirty="0"/>
          </a:p>
          <a:p>
            <a:pPr marL="0" indent="0" algn="ctr">
              <a:buNone/>
            </a:pPr>
            <a:r>
              <a:rPr lang="en-GB" sz="4200" dirty="0"/>
              <a:t>past	           </a:t>
            </a:r>
            <a:r>
              <a:rPr lang="en-GB" sz="4200" dirty="0">
                <a:solidFill>
                  <a:srgbClr val="FF3860"/>
                </a:solidFill>
              </a:rPr>
              <a:t>passed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17F2D3-A2DF-5245-956A-94B2077299E9}"/>
              </a:ext>
            </a:extLst>
          </p:cNvPr>
          <p:cNvSpPr txBox="1"/>
          <p:nvPr/>
        </p:nvSpPr>
        <p:spPr>
          <a:xfrm>
            <a:off x="406400" y="3048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38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Answers: </a:t>
            </a:r>
          </a:p>
        </p:txBody>
      </p:sp>
    </p:spTree>
    <p:extLst>
      <p:ext uri="{BB962C8B-B14F-4D97-AF65-F5344CB8AC3E}">
        <p14:creationId xmlns:p14="http://schemas.microsoft.com/office/powerpoint/2010/main" val="1724629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EE9BD-A285-0D4E-B47F-FF62BBC32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We bought some beautiful dresses from the ________ shop.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223DC0-3DD9-BD47-AD91-DDF8B4001F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200" dirty="0"/>
              <a:t>Which is the correct spelling?</a:t>
            </a:r>
          </a:p>
          <a:p>
            <a:pPr marL="0" indent="0" algn="ctr">
              <a:buNone/>
            </a:pPr>
            <a:endParaRPr lang="en-GB" sz="4200" dirty="0"/>
          </a:p>
          <a:p>
            <a:pPr marL="0" indent="0" algn="ctr">
              <a:buNone/>
            </a:pPr>
            <a:r>
              <a:rPr lang="en-GB" sz="4200" dirty="0"/>
              <a:t>bridle	           bridal</a:t>
            </a:r>
          </a:p>
        </p:txBody>
      </p:sp>
    </p:spTree>
    <p:extLst>
      <p:ext uri="{BB962C8B-B14F-4D97-AF65-F5344CB8AC3E}">
        <p14:creationId xmlns:p14="http://schemas.microsoft.com/office/powerpoint/2010/main" val="2519969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EE9BD-A285-0D4E-B47F-FF62BBC32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We bought some beautiful dresses from the _</a:t>
            </a:r>
            <a:r>
              <a:rPr lang="en-GB" dirty="0">
                <a:solidFill>
                  <a:srgbClr val="FF3860"/>
                </a:solidFill>
              </a:rPr>
              <a:t>bridal</a:t>
            </a:r>
            <a:r>
              <a:rPr lang="en-GB" dirty="0"/>
              <a:t>_ shop.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223DC0-3DD9-BD47-AD91-DDF8B4001F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200" dirty="0"/>
              <a:t>Which is the correct spelling?</a:t>
            </a:r>
          </a:p>
          <a:p>
            <a:pPr marL="0" indent="0" algn="ctr">
              <a:buNone/>
            </a:pPr>
            <a:endParaRPr lang="en-GB" sz="4200" dirty="0"/>
          </a:p>
          <a:p>
            <a:pPr marL="0" indent="0" algn="ctr">
              <a:buNone/>
            </a:pPr>
            <a:r>
              <a:rPr lang="en-GB" sz="4200" dirty="0"/>
              <a:t>bridle	           </a:t>
            </a:r>
            <a:r>
              <a:rPr lang="en-GB" sz="4200" dirty="0">
                <a:solidFill>
                  <a:srgbClr val="FF3860"/>
                </a:solidFill>
              </a:rPr>
              <a:t>bridal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9841DA-E1F0-184C-A481-F227C27459DB}"/>
              </a:ext>
            </a:extLst>
          </p:cNvPr>
          <p:cNvSpPr txBox="1"/>
          <p:nvPr/>
        </p:nvSpPr>
        <p:spPr>
          <a:xfrm>
            <a:off x="406400" y="3048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38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Answers: </a:t>
            </a:r>
          </a:p>
        </p:txBody>
      </p:sp>
    </p:spTree>
    <p:extLst>
      <p:ext uri="{BB962C8B-B14F-4D97-AF65-F5344CB8AC3E}">
        <p14:creationId xmlns:p14="http://schemas.microsoft.com/office/powerpoint/2010/main" val="103370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08000" y="325966"/>
          <a:ext cx="9055100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5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GB" sz="1400" dirty="0">
                          <a:latin typeface="Muli" pitchFamily="2" charset="77"/>
                        </a:rPr>
                        <a:t>These words are homophones or near homophones. They have the same pronunciation but different spellings and/or meanings.</a:t>
                      </a:r>
                      <a:endParaRPr lang="en-GB" sz="1400" b="0" i="0" dirty="0">
                        <a:latin typeface="Muli" pitchFamily="2" charset="77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baseline="0" dirty="0">
                        <a:latin typeface="Muli" pitchFamily="2" charset="77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aseline="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27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167590" y="2036918"/>
          <a:ext cx="2787650" cy="44951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9511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b="0" i="0" dirty="0">
                        <a:latin typeface="Muli" pitchFamily="2" charset="77"/>
                        <a:ea typeface="OpenDyslexic" charset="0"/>
                        <a:cs typeface="OpenDyslexic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guessd</a:t>
                      </a:r>
                      <a:b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</a:br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gest</a:t>
                      </a:r>
                      <a:b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</a:br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heared</a:t>
                      </a:r>
                      <a:b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</a:br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herd</a:t>
                      </a:r>
                      <a:b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</a:br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morning</a:t>
                      </a:r>
                      <a:b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</a:br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moorning</a:t>
                      </a:r>
                      <a:b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</a:br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passt</a:t>
                      </a:r>
                      <a:b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</a:br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passed</a:t>
                      </a:r>
                      <a:b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</a:br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bridel</a:t>
                      </a:r>
                      <a:b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</a:br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bridle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b="0" i="0" dirty="0">
                        <a:latin typeface="Muli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858568" y="1323865"/>
            <a:ext cx="83600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Jane has scored 4/10 in her spelling test.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Can you help her to work out which spellings are wrong and write them correctly?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8000" y="1306712"/>
            <a:ext cx="2787650" cy="261610"/>
          </a:xfrm>
          <a:prstGeom prst="rect">
            <a:avLst/>
          </a:prstGeom>
          <a:solidFill>
            <a:srgbClr val="D883FF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Cover your spellings for this task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590239E-C5B7-4E3D-B5E3-F98E06F0C215}"/>
              </a:ext>
            </a:extLst>
          </p:cNvPr>
          <p:cNvGraphicFramePr>
            <a:graphicFrameLocks noGrp="1"/>
          </p:cNvGraphicFramePr>
          <p:nvPr/>
        </p:nvGraphicFramePr>
        <p:xfrm>
          <a:off x="539371" y="1644376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1382984207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300683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guessed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904946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guest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205718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heard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41609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herd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1723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morning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579414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mourning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87751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past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949379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passed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361959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bridal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3626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bridle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9791532"/>
                  </a:ext>
                </a:extLst>
              </a:tr>
            </a:tbl>
          </a:graphicData>
        </a:graphic>
      </p:graphicFrame>
      <p:pic>
        <p:nvPicPr>
          <p:cNvPr id="8194" name="Picture 2" descr="Classroom Comic Characters Project 1 Schoo">
            <a:extLst>
              <a:ext uri="{FF2B5EF4-FFF2-40B4-BE49-F238E27FC236}">
                <a16:creationId xmlns:a16="http://schemas.microsoft.com/office/drawing/2014/main" id="{8B860329-E02A-40FF-AA7A-BD00B01694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15679" y="2132891"/>
            <a:ext cx="1245859" cy="1857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5DE4A76D-0F02-489C-8C9E-BB27F5F63089}"/>
              </a:ext>
            </a:extLst>
          </p:cNvPr>
          <p:cNvSpPr/>
          <p:nvPr/>
        </p:nvSpPr>
        <p:spPr>
          <a:xfrm>
            <a:off x="232032" y="1604188"/>
            <a:ext cx="3339586" cy="5094942"/>
          </a:xfrm>
          <a:prstGeom prst="roundRect">
            <a:avLst>
              <a:gd name="adj" fmla="val 7540"/>
            </a:avLst>
          </a:prstGeom>
          <a:solidFill>
            <a:srgbClr val="D88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li" pitchFamily="2" charset="77"/>
              <a:ea typeface="+mn-ea"/>
              <a:cs typeface="+mn-cs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7923BC4B-5234-E845-9D38-7DEA2478AEAD}"/>
              </a:ext>
            </a:extLst>
          </p:cNvPr>
          <p:cNvGraphicFramePr>
            <a:graphicFrameLocks noGrp="1"/>
          </p:cNvGraphicFramePr>
          <p:nvPr/>
        </p:nvGraphicFramePr>
        <p:xfrm>
          <a:off x="9484798" y="1989814"/>
          <a:ext cx="2167831" cy="44537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67831">
                  <a:extLst>
                    <a:ext uri="{9D8B030D-6E8A-4147-A177-3AD203B41FA5}">
                      <a16:colId xmlns:a16="http://schemas.microsoft.com/office/drawing/2014/main" val="2574094770"/>
                    </a:ext>
                  </a:extLst>
                </a:gridCol>
              </a:tblGrid>
              <a:tr h="454222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2617272"/>
                  </a:ext>
                </a:extLst>
              </a:tr>
              <a:tr h="454222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3563052"/>
                  </a:ext>
                </a:extLst>
              </a:tr>
              <a:tr h="454222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9941844"/>
                  </a:ext>
                </a:extLst>
              </a:tr>
              <a:tr h="454222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4779140"/>
                  </a:ext>
                </a:extLst>
              </a:tr>
              <a:tr h="454222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7064625"/>
                  </a:ext>
                </a:extLst>
              </a:tr>
              <a:tr h="454222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1233016"/>
                  </a:ext>
                </a:extLst>
              </a:tr>
              <a:tr h="454222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2238400"/>
                  </a:ext>
                </a:extLst>
              </a:tr>
              <a:tr h="454222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0362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5350380"/>
                  </a:ext>
                </a:extLst>
              </a:tr>
              <a:tr h="454222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822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707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08000" y="325966"/>
          <a:ext cx="9055100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5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GB" sz="1400" dirty="0">
                          <a:latin typeface="Muli" pitchFamily="2" charset="77"/>
                        </a:rPr>
                        <a:t>These words are homophones or near homophones. They have the same pronunciation but different spellings and/or meanings.</a:t>
                      </a:r>
                      <a:endParaRPr lang="en-GB" sz="1400" b="0" i="0" dirty="0">
                        <a:latin typeface="Muli" pitchFamily="2" charset="77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baseline="0" dirty="0">
                        <a:latin typeface="Muli" pitchFamily="2" charset="77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 dirty="0">
                          <a:solidFill>
                            <a:srgbClr val="FF3860"/>
                          </a:solidFill>
                          <a:latin typeface="Muli" pitchFamily="2" charset="77"/>
                        </a:rPr>
                        <a:t>Answers: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27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167590" y="2036918"/>
          <a:ext cx="2787650" cy="44951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9511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b="0" i="0" dirty="0">
                        <a:latin typeface="Muli" pitchFamily="2" charset="77"/>
                        <a:ea typeface="OpenDyslexic" charset="0"/>
                        <a:cs typeface="OpenDyslexic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guessd</a:t>
                      </a:r>
                      <a:b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</a:br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gest</a:t>
                      </a:r>
                      <a:b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</a:br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heared</a:t>
                      </a:r>
                      <a:b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</a:br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herd</a:t>
                      </a:r>
                      <a:b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</a:br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morning</a:t>
                      </a:r>
                      <a:b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</a:br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moorning</a:t>
                      </a:r>
                      <a:b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</a:br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passt</a:t>
                      </a:r>
                      <a:b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</a:br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passed</a:t>
                      </a:r>
                      <a:b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</a:br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bridel</a:t>
                      </a:r>
                      <a:b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</a:br>
                      <a:r>
                        <a:rPr lang="en-GB" sz="24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bridle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b="0" i="0" dirty="0">
                        <a:latin typeface="Muli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858568" y="1323865"/>
            <a:ext cx="83600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Jane has scored 4/10 in her spelling test.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Can you help her to work out which spellings are wrong and write them correctly?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8000" y="1306712"/>
            <a:ext cx="2787650" cy="261610"/>
          </a:xfrm>
          <a:prstGeom prst="rect">
            <a:avLst/>
          </a:prstGeom>
          <a:solidFill>
            <a:srgbClr val="D883FF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Cover your spellings for this task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590239E-C5B7-4E3D-B5E3-F98E06F0C215}"/>
              </a:ext>
            </a:extLst>
          </p:cNvPr>
          <p:cNvGraphicFramePr>
            <a:graphicFrameLocks noGrp="1"/>
          </p:cNvGraphicFramePr>
          <p:nvPr/>
        </p:nvGraphicFramePr>
        <p:xfrm>
          <a:off x="539371" y="1644376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1382984207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300683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guessed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904946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guest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205718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heard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41609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herd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1723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morning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579414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mourning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87751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past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949379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passed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361959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bridal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3626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bridle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9791532"/>
                  </a:ext>
                </a:extLst>
              </a:tr>
            </a:tbl>
          </a:graphicData>
        </a:graphic>
      </p:graphicFrame>
      <p:pic>
        <p:nvPicPr>
          <p:cNvPr id="8194" name="Picture 2" descr="Classroom Comic Characters Project 1 Schoo">
            <a:extLst>
              <a:ext uri="{FF2B5EF4-FFF2-40B4-BE49-F238E27FC236}">
                <a16:creationId xmlns:a16="http://schemas.microsoft.com/office/drawing/2014/main" id="{8B860329-E02A-40FF-AA7A-BD00B01694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15679" y="2132891"/>
            <a:ext cx="1245859" cy="1857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6EA391C-03B0-1A4F-930E-B030EE61EB1A}"/>
              </a:ext>
            </a:extLst>
          </p:cNvPr>
          <p:cNvGraphicFramePr>
            <a:graphicFrameLocks noGrp="1"/>
          </p:cNvGraphicFramePr>
          <p:nvPr/>
        </p:nvGraphicFramePr>
        <p:xfrm>
          <a:off x="9484798" y="1989814"/>
          <a:ext cx="2167831" cy="45422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67831">
                  <a:extLst>
                    <a:ext uri="{9D8B030D-6E8A-4147-A177-3AD203B41FA5}">
                      <a16:colId xmlns:a16="http://schemas.microsoft.com/office/drawing/2014/main" val="2574094770"/>
                    </a:ext>
                  </a:extLst>
                </a:gridCol>
              </a:tblGrid>
              <a:tr h="454222">
                <a:tc>
                  <a:txBody>
                    <a:bodyPr/>
                    <a:lstStyle/>
                    <a:p>
                      <a:r>
                        <a:rPr lang="en-GB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guessed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2617272"/>
                  </a:ext>
                </a:extLst>
              </a:tr>
              <a:tr h="454222">
                <a:tc>
                  <a:txBody>
                    <a:bodyPr/>
                    <a:lstStyle/>
                    <a:p>
                      <a:r>
                        <a:rPr lang="en-GB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guest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3563052"/>
                  </a:ext>
                </a:extLst>
              </a:tr>
              <a:tr h="454222">
                <a:tc>
                  <a:txBody>
                    <a:bodyPr/>
                    <a:lstStyle/>
                    <a:p>
                      <a:r>
                        <a:rPr lang="en-GB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heard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9941844"/>
                  </a:ext>
                </a:extLst>
              </a:tr>
              <a:tr h="454222">
                <a:tc>
                  <a:txBody>
                    <a:bodyPr/>
                    <a:lstStyle/>
                    <a:p>
                      <a:r>
                        <a:rPr lang="en-GB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herd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4779140"/>
                  </a:ext>
                </a:extLst>
              </a:tr>
              <a:tr h="454222">
                <a:tc>
                  <a:txBody>
                    <a:bodyPr/>
                    <a:lstStyle/>
                    <a:p>
                      <a:r>
                        <a:rPr lang="en-GB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morning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7064625"/>
                  </a:ext>
                </a:extLst>
              </a:tr>
              <a:tr h="454222">
                <a:tc>
                  <a:txBody>
                    <a:bodyPr/>
                    <a:lstStyle/>
                    <a:p>
                      <a:r>
                        <a:rPr lang="en-GB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mourning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1233016"/>
                  </a:ext>
                </a:extLst>
              </a:tr>
              <a:tr h="454222">
                <a:tc>
                  <a:txBody>
                    <a:bodyPr/>
                    <a:lstStyle/>
                    <a:p>
                      <a:r>
                        <a:rPr lang="en-GB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past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2238400"/>
                  </a:ext>
                </a:extLst>
              </a:tr>
              <a:tr h="454222">
                <a:tc>
                  <a:txBody>
                    <a:bodyPr/>
                    <a:lstStyle/>
                    <a:p>
                      <a:r>
                        <a:rPr lang="en-GB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passed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03626"/>
                  </a:ext>
                </a:extLst>
              </a:tr>
              <a:tr h="454222">
                <a:tc>
                  <a:txBody>
                    <a:bodyPr/>
                    <a:lstStyle/>
                    <a:p>
                      <a:r>
                        <a:rPr lang="en-GB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bridal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5350380"/>
                  </a:ext>
                </a:extLst>
              </a:tr>
              <a:tr h="454222">
                <a:tc>
                  <a:txBody>
                    <a:bodyPr/>
                    <a:lstStyle/>
                    <a:p>
                      <a:r>
                        <a:rPr lang="en-GB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bridle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822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23923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08000" y="1600196"/>
          <a:ext cx="11150598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3317543542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705753146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1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st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2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nd</a:t>
                      </a:r>
                      <a:r>
                        <a:rPr lang="en-GB" b="0" i="0" baseline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3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rd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4th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5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th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guessed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guest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heard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herd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morning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mourning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passed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bridal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bridle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08000" y="325966"/>
          <a:ext cx="9055100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5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latin typeface="Muli" pitchFamily="2" charset="77"/>
                        </a:rPr>
                        <a:t>These words are homophones or near homophones. They have the same pronunciation but different spellings and/or meanings.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aseline="0" dirty="0">
                        <a:latin typeface="Muli" pitchFamily="2" charset="77"/>
                      </a:endParaRPr>
                    </a:p>
                    <a:p>
                      <a:r>
                        <a:rPr lang="en-GB" sz="1400" baseline="0" dirty="0">
                          <a:latin typeface="Muli" pitchFamily="2" charset="77"/>
                        </a:rPr>
                        <a:t>Name:</a:t>
                      </a:r>
                      <a:endParaRPr lang="en-GB" sz="140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27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4291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08000" y="1600196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guessed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guest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heard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herd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morning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mourning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past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passed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bridal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bridle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08000" y="325966"/>
          <a:ext cx="9055100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5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baseline="0" dirty="0">
                          <a:latin typeface="Muli" pitchFamily="2" charset="77"/>
                        </a:rPr>
                        <a:t>These words are homophones or near homophones.  They have the same pronunciation but different spellings and/or meanings.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aseline="0" dirty="0">
                        <a:latin typeface="Muli" pitchFamily="2" charset="77"/>
                      </a:endParaRPr>
                    </a:p>
                    <a:p>
                      <a:r>
                        <a:rPr lang="en-GB" sz="1400" baseline="0" dirty="0">
                          <a:latin typeface="Muli" pitchFamily="2" charset="77"/>
                        </a:rPr>
                        <a:t>Name:</a:t>
                      </a:r>
                      <a:endParaRPr lang="en-GB" sz="140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27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450771" y="1477248"/>
            <a:ext cx="8496301" cy="338554"/>
          </a:xfrm>
          <a:prstGeom prst="rect">
            <a:avLst/>
          </a:prstGeom>
          <a:solidFill>
            <a:srgbClr val="D883FF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Insert each pair of homophones into the correct place in the sentence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50771" y="1814312"/>
            <a:ext cx="8496301" cy="4750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I _______a _______ of buffalo trundle past my tent this morning.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DyslexicAlta" pitchFamily="2" charset="77"/>
              <a:ea typeface="OpenDyslexic" charset="0"/>
              <a:cs typeface="OpenDyslexic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The _______ on the quiz show _______ the right answer.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DyslexicAlta" pitchFamily="2" charset="77"/>
              <a:ea typeface="OpenDyslexic" charset="0"/>
              <a:cs typeface="OpenDyslexic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In her white _______ gown the beautiful lady held tightly to the horse’s _______.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DyslexicAlta" pitchFamily="2" charset="77"/>
              <a:ea typeface="OpenDyslexic" charset="0"/>
              <a:cs typeface="OpenDyslexic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He _______ his time researching events that had happened to his family in the _______.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DyslexicAlta" pitchFamily="2" charset="77"/>
              <a:ea typeface="OpenDyslexic" charset="0"/>
              <a:cs typeface="OpenDyslexic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On the _______ of the funeral, the people arrived at the church in _______.</a:t>
            </a:r>
          </a:p>
        </p:txBody>
      </p:sp>
    </p:spTree>
    <p:extLst>
      <p:ext uri="{BB962C8B-B14F-4D97-AF65-F5344CB8AC3E}">
        <p14:creationId xmlns:p14="http://schemas.microsoft.com/office/powerpoint/2010/main" val="5514719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08000" y="1600196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guessed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guest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heard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herd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morning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mourning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past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passed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bridal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bridle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08000" y="325966"/>
          <a:ext cx="9055100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5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baseline="0" dirty="0">
                          <a:latin typeface="Muli" pitchFamily="2" charset="77"/>
                        </a:rPr>
                        <a:t>These words are homophones or near homophones.  They have the same pronunciation but different spellings and/or meanings.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aseline="0" dirty="0">
                        <a:latin typeface="Muli" pitchFamily="2" charset="77"/>
                      </a:endParaRPr>
                    </a:p>
                    <a:p>
                      <a:r>
                        <a:rPr lang="en-GB" sz="1400" baseline="0" dirty="0">
                          <a:solidFill>
                            <a:srgbClr val="FF3860"/>
                          </a:solidFill>
                          <a:latin typeface="Muli" pitchFamily="2" charset="77"/>
                        </a:rPr>
                        <a:t>Answers: </a:t>
                      </a:r>
                      <a:endParaRPr lang="en-GB" sz="1400" dirty="0">
                        <a:solidFill>
                          <a:srgbClr val="FF3860"/>
                        </a:solidFill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825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27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450771" y="1477248"/>
            <a:ext cx="8496301" cy="338554"/>
          </a:xfrm>
          <a:prstGeom prst="rect">
            <a:avLst/>
          </a:prstGeom>
          <a:solidFill>
            <a:srgbClr val="D883FF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Insert each pair of homophones into the correct place in the sentence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50771" y="1814312"/>
            <a:ext cx="8496301" cy="4750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I </a:t>
            </a:r>
            <a:r>
              <a:rPr kumimoji="0" lang="en-GB" sz="1600" b="0" i="0" u="sng" strike="noStrike" kern="1200" cap="none" spc="0" normalizeH="0" baseline="0" noProof="0" dirty="0">
                <a:ln>
                  <a:noFill/>
                </a:ln>
                <a:solidFill>
                  <a:srgbClr val="FF3860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heard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FF3860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 </a:t>
            </a:r>
            <a:r>
              <a:rPr kumimoji="0" lang="en-GB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a </a:t>
            </a:r>
            <a:r>
              <a:rPr kumimoji="0" lang="en-GB" sz="1700" b="0" i="0" u="sng" strike="noStrike" kern="1200" cap="none" spc="0" normalizeH="0" baseline="0" noProof="0" dirty="0">
                <a:ln>
                  <a:noFill/>
                </a:ln>
                <a:solidFill>
                  <a:srgbClr val="FF3860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herd</a:t>
            </a:r>
            <a:r>
              <a:rPr kumimoji="0" lang="en-GB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 of buffalo trundle past my tent this morning.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DyslexicAlta" pitchFamily="2" charset="77"/>
              <a:ea typeface="OpenDyslexic" charset="0"/>
              <a:cs typeface="OpenDyslexic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The </a:t>
            </a:r>
            <a:r>
              <a:rPr kumimoji="0" lang="en-GB" sz="1700" b="0" i="0" u="sng" strike="noStrike" kern="1200" cap="none" spc="0" normalizeH="0" baseline="0" noProof="0" dirty="0">
                <a:ln>
                  <a:noFill/>
                </a:ln>
                <a:solidFill>
                  <a:srgbClr val="FF3860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guest</a:t>
            </a:r>
            <a:r>
              <a:rPr kumimoji="0" lang="en-GB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 on the quiz show </a:t>
            </a:r>
            <a:r>
              <a:rPr kumimoji="0" lang="en-GB" sz="1700" b="0" i="0" u="sng" strike="noStrike" kern="1200" cap="none" spc="0" normalizeH="0" baseline="0" noProof="0" dirty="0">
                <a:ln>
                  <a:noFill/>
                </a:ln>
                <a:solidFill>
                  <a:srgbClr val="FF3860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guessed</a:t>
            </a:r>
            <a:r>
              <a:rPr kumimoji="0" lang="en-GB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 the right answer.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DyslexicAlta" pitchFamily="2" charset="77"/>
              <a:ea typeface="OpenDyslexic" charset="0"/>
              <a:cs typeface="OpenDyslexic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In her white </a:t>
            </a:r>
            <a:r>
              <a:rPr kumimoji="0" lang="en-GB" sz="1700" b="0" i="0" u="sng" strike="noStrike" kern="1200" cap="none" spc="0" normalizeH="0" baseline="0" noProof="0" dirty="0">
                <a:ln>
                  <a:noFill/>
                </a:ln>
                <a:solidFill>
                  <a:srgbClr val="FF3860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bridal</a:t>
            </a:r>
            <a:r>
              <a:rPr kumimoji="0" lang="en-GB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 gown the beautiful lady held tightly to the horse’s </a:t>
            </a:r>
            <a:r>
              <a:rPr kumimoji="0" lang="en-GB" sz="1700" b="0" i="0" u="sng" strike="noStrike" kern="1200" cap="none" spc="0" normalizeH="0" baseline="0" noProof="0" dirty="0">
                <a:ln>
                  <a:noFill/>
                </a:ln>
                <a:solidFill>
                  <a:srgbClr val="FF3860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bridle</a:t>
            </a:r>
            <a:r>
              <a:rPr kumimoji="0" lang="en-GB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DyslexicAlta" pitchFamily="2" charset="77"/>
              <a:ea typeface="OpenDyslexic" charset="0"/>
              <a:cs typeface="OpenDyslexic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He </a:t>
            </a:r>
            <a:r>
              <a:rPr kumimoji="0" lang="en-GB" sz="1700" b="0" i="0" u="sng" strike="noStrike" kern="1200" cap="none" spc="0" normalizeH="0" baseline="0" noProof="0" dirty="0">
                <a:ln>
                  <a:noFill/>
                </a:ln>
                <a:solidFill>
                  <a:srgbClr val="FF3860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passed</a:t>
            </a:r>
            <a:r>
              <a:rPr kumimoji="0" lang="en-GB" sz="1700" b="0" i="0" u="none" strike="noStrike" kern="1200" cap="none" spc="0" normalizeH="0" baseline="0" noProof="0" dirty="0">
                <a:ln>
                  <a:noFill/>
                </a:ln>
                <a:solidFill>
                  <a:srgbClr val="FF3860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 </a:t>
            </a:r>
            <a:r>
              <a:rPr kumimoji="0" lang="en-GB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his time researching events that had happened to his family in the </a:t>
            </a:r>
            <a:r>
              <a:rPr kumimoji="0" lang="en-GB" sz="1700" b="0" i="0" u="sng" strike="noStrike" kern="1200" cap="none" spc="0" normalizeH="0" baseline="0" noProof="0" dirty="0">
                <a:ln>
                  <a:noFill/>
                </a:ln>
                <a:solidFill>
                  <a:srgbClr val="FF3860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past</a:t>
            </a:r>
            <a:r>
              <a:rPr kumimoji="0" lang="en-GB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DyslexicAlta" pitchFamily="2" charset="77"/>
              <a:ea typeface="OpenDyslexic" charset="0"/>
              <a:cs typeface="OpenDyslexic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On the </a:t>
            </a:r>
            <a:r>
              <a:rPr kumimoji="0" lang="en-GB" sz="1700" b="0" i="0" u="sng" strike="noStrike" kern="1200" cap="none" spc="0" normalizeH="0" baseline="0" noProof="0" dirty="0">
                <a:ln>
                  <a:noFill/>
                </a:ln>
                <a:solidFill>
                  <a:srgbClr val="FF3860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morning</a:t>
            </a:r>
            <a:r>
              <a:rPr kumimoji="0" lang="en-GB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 of the funeral, the people arrived at the church in </a:t>
            </a:r>
            <a:r>
              <a:rPr kumimoji="0" lang="en-GB" sz="1700" b="0" i="0" u="sng" strike="noStrike" kern="1200" cap="none" spc="0" normalizeH="0" baseline="0" noProof="0" dirty="0">
                <a:ln>
                  <a:noFill/>
                </a:ln>
                <a:solidFill>
                  <a:srgbClr val="FF3860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mourning</a:t>
            </a:r>
            <a:r>
              <a:rPr kumimoji="0" lang="en-GB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Alta" pitchFamily="2" charset="77"/>
                <a:ea typeface="OpenDyslexic" charset="0"/>
                <a:cs typeface="OpenDyslexic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21640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6DBE228-6D41-A748-9592-1AE43A5B93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5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C2B884-3FE8-CF4F-BAE3-4C745B9084D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 27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B32AF4-9343-2540-89B6-82250EA03E0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/>
              <a:t>These words are homophones or near homophones. They have the same pronunciation but different spellings and/or meanings.</a:t>
            </a:r>
          </a:p>
        </p:txBody>
      </p:sp>
      <p:graphicFrame>
        <p:nvGraphicFramePr>
          <p:cNvPr id="7" name="Table Placeholder 6">
            <a:extLst>
              <a:ext uri="{FF2B5EF4-FFF2-40B4-BE49-F238E27FC236}">
                <a16:creationId xmlns:a16="http://schemas.microsoft.com/office/drawing/2014/main" id="{D4514438-BDEC-AA4B-BC27-4CCE78A121F0}"/>
              </a:ext>
            </a:extLst>
          </p:cNvPr>
          <p:cNvGraphicFramePr>
            <a:graphicFrameLocks noGrp="1"/>
          </p:cNvGraphicFramePr>
          <p:nvPr>
            <p:ph sz="quarter" idx="18"/>
          </p:nvPr>
        </p:nvGraphicFramePr>
        <p:xfrm>
          <a:off x="3429000" y="1311278"/>
          <a:ext cx="8363607" cy="56315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36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899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27571">
                <a:tc>
                  <a:txBody>
                    <a:bodyPr/>
                    <a:lstStyle/>
                    <a:p>
                      <a:r>
                        <a:rPr lang="en-GB" sz="1700" b="0" i="0" dirty="0">
                          <a:latin typeface="Muli" pitchFamily="2" charset="77"/>
                        </a:rPr>
                        <a:t>Introduction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b="0" i="0" dirty="0">
                          <a:latin typeface="Muli" pitchFamily="2" charset="77"/>
                        </a:rPr>
                        <a:t>Ask the children what the word homophone means.</a:t>
                      </a:r>
                      <a:r>
                        <a:rPr lang="en-GB" sz="1700" b="0" i="0" baseline="0" dirty="0">
                          <a:latin typeface="Muli" pitchFamily="2" charset="77"/>
                        </a:rPr>
                        <a:t> Can they think of any examples?  Define them as words which have the same pronunciation but different meanings and/or spellings.   Discuss near homophones have slightly different pronunciations. </a:t>
                      </a:r>
                      <a:endParaRPr lang="en-GB" sz="1700" b="0" i="0" dirty="0">
                        <a:latin typeface="Muli" pitchFamily="2" charset="77"/>
                      </a:endParaRPr>
                    </a:p>
                    <a:p>
                      <a:endParaRPr lang="en-GB" sz="1700" b="0" i="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71594">
                <a:tc>
                  <a:txBody>
                    <a:bodyPr/>
                    <a:lstStyle/>
                    <a:p>
                      <a:r>
                        <a:rPr lang="en-GB" sz="1700" b="0" i="0" dirty="0">
                          <a:latin typeface="Muli" pitchFamily="2" charset="77"/>
                        </a:rPr>
                        <a:t>Main Teaching Activity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700" b="0" i="0" baseline="0" dirty="0">
                          <a:latin typeface="Muli" pitchFamily="2" charset="77"/>
                        </a:rPr>
                        <a:t>Using the PowerPoint, display each example on the whiteboard. Ask the children to write down the word that they think goes in each gap.</a:t>
                      </a:r>
                    </a:p>
                    <a:p>
                      <a:endParaRPr lang="en-GB" sz="1700" b="0" i="0" baseline="0" dirty="0">
                        <a:latin typeface="Muli" pitchFamily="2" charset="77"/>
                      </a:endParaRPr>
                    </a:p>
                    <a:p>
                      <a:r>
                        <a:rPr lang="en-GB" sz="1700" b="0" i="0" baseline="0" dirty="0">
                          <a:latin typeface="Muli" pitchFamily="2" charset="77"/>
                        </a:rPr>
                        <a:t>After each example ask the children to share their responses and discuss any errors or misconceptions. </a:t>
                      </a:r>
                    </a:p>
                    <a:p>
                      <a:r>
                        <a:rPr lang="en-GB" sz="1700" b="0" i="0" baseline="0" dirty="0">
                          <a:latin typeface="Muli" pitchFamily="2" charset="77"/>
                        </a:rPr>
                        <a:t>Teacher can choose to reveal the two spellings before or after the pupil attempts.</a:t>
                      </a:r>
                    </a:p>
                    <a:p>
                      <a:endParaRPr lang="en-GB" sz="1700" b="0" i="0" baseline="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1592">
                <a:tc>
                  <a:txBody>
                    <a:bodyPr/>
                    <a:lstStyle/>
                    <a:p>
                      <a:r>
                        <a:rPr lang="en-GB" sz="1700" b="0" i="0" dirty="0">
                          <a:latin typeface="Muli" pitchFamily="2" charset="77"/>
                        </a:rPr>
                        <a:t>Independent Activity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700" b="0" i="0" dirty="0">
                          <a:latin typeface="Muli" pitchFamily="2" charset="77"/>
                        </a:rPr>
                        <a:t>Get the children to look at the spelling test that Jane has done on the power point slide. She has only got 24 out of 10. Can they see the 6 mistakes she has made? Get them to write all of the correct spellings on their whiteboards. Click to cover the spelling list.</a:t>
                      </a:r>
                    </a:p>
                    <a:p>
                      <a:endParaRPr lang="en-GB" sz="1700" b="0" i="0" dirty="0">
                        <a:latin typeface="Muli" pitchFamily="2" charset="77"/>
                      </a:endParaRPr>
                    </a:p>
                    <a:p>
                      <a:r>
                        <a:rPr lang="en-GB" sz="1700" b="0" i="0" dirty="0">
                          <a:latin typeface="Muli" pitchFamily="2" charset="77"/>
                        </a:rPr>
                        <a:t>Share the correct spellings together.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79174B1-3AFA-4074-87A3-640D8F68B2F2}"/>
              </a:ext>
            </a:extLst>
          </p:cNvPr>
          <p:cNvGraphicFramePr>
            <a:graphicFrameLocks noGrp="1"/>
          </p:cNvGraphicFramePr>
          <p:nvPr/>
        </p:nvGraphicFramePr>
        <p:xfrm>
          <a:off x="516652" y="1554366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199035841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59826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guessed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728698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guest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806339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heard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894218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herd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087564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morning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40243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mourning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993539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past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1955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passed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989855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bridal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5468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bridle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55342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4812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EE9BD-A285-0D4E-B47F-FF62BBC32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__________ had just arrived after a long journey.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223DC0-3DD9-BD47-AD91-DDF8B4001F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200" dirty="0"/>
              <a:t>Which is the correct spelling?</a:t>
            </a:r>
          </a:p>
          <a:p>
            <a:pPr marL="0" indent="0" algn="ctr">
              <a:buNone/>
            </a:pPr>
            <a:endParaRPr lang="en-GB" sz="4200" dirty="0"/>
          </a:p>
          <a:p>
            <a:pPr marL="0" indent="0" algn="ctr">
              <a:buNone/>
            </a:pPr>
            <a:r>
              <a:rPr lang="en-GB" sz="4200" dirty="0"/>
              <a:t>guest	           guessed</a:t>
            </a:r>
          </a:p>
        </p:txBody>
      </p:sp>
    </p:spTree>
    <p:extLst>
      <p:ext uri="{BB962C8B-B14F-4D97-AF65-F5344CB8AC3E}">
        <p14:creationId xmlns:p14="http://schemas.microsoft.com/office/powerpoint/2010/main" val="3876826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EE9BD-A285-0D4E-B47F-FF62BBC32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_</a:t>
            </a:r>
            <a:r>
              <a:rPr lang="en-GB" dirty="0">
                <a:solidFill>
                  <a:srgbClr val="FF3860"/>
                </a:solidFill>
              </a:rPr>
              <a:t>guest</a:t>
            </a:r>
            <a:r>
              <a:rPr lang="en-GB" dirty="0"/>
              <a:t>_ had just arrived after a long journey.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223DC0-3DD9-BD47-AD91-DDF8B4001F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200" dirty="0"/>
              <a:t>Which is the correct spelling?</a:t>
            </a:r>
          </a:p>
          <a:p>
            <a:pPr marL="0" indent="0" algn="ctr">
              <a:buNone/>
            </a:pPr>
            <a:endParaRPr lang="en-GB" sz="4200" dirty="0"/>
          </a:p>
          <a:p>
            <a:pPr marL="0" indent="0" algn="ctr">
              <a:buNone/>
            </a:pPr>
            <a:r>
              <a:rPr lang="en-GB" sz="4200" dirty="0">
                <a:solidFill>
                  <a:srgbClr val="FF3860"/>
                </a:solidFill>
              </a:rPr>
              <a:t>guest	           </a:t>
            </a:r>
            <a:r>
              <a:rPr lang="en-GB" sz="4200" dirty="0"/>
              <a:t>guessed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C06548-454E-9B41-B781-C5C139E882CA}"/>
              </a:ext>
            </a:extLst>
          </p:cNvPr>
          <p:cNvSpPr txBox="1"/>
          <p:nvPr/>
        </p:nvSpPr>
        <p:spPr>
          <a:xfrm>
            <a:off x="406400" y="3048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38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Answers: </a:t>
            </a:r>
          </a:p>
        </p:txBody>
      </p:sp>
    </p:spTree>
    <p:extLst>
      <p:ext uri="{BB962C8B-B14F-4D97-AF65-F5344CB8AC3E}">
        <p14:creationId xmlns:p14="http://schemas.microsoft.com/office/powerpoint/2010/main" val="995418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EE9BD-A285-0D4E-B47F-FF62BBC32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enormous  _______ of elephants crashed past the truck.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223DC0-3DD9-BD47-AD91-DDF8B4001F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200" dirty="0"/>
              <a:t>Which is the correct spelling?</a:t>
            </a:r>
          </a:p>
          <a:p>
            <a:pPr marL="0" indent="0" algn="ctr">
              <a:buNone/>
            </a:pPr>
            <a:endParaRPr lang="en-GB" sz="4200" dirty="0"/>
          </a:p>
          <a:p>
            <a:pPr marL="0" indent="0" algn="ctr">
              <a:buNone/>
            </a:pPr>
            <a:r>
              <a:rPr lang="en-GB" sz="4200" dirty="0"/>
              <a:t>heard	           herd</a:t>
            </a:r>
          </a:p>
        </p:txBody>
      </p:sp>
    </p:spTree>
    <p:extLst>
      <p:ext uri="{BB962C8B-B14F-4D97-AF65-F5344CB8AC3E}">
        <p14:creationId xmlns:p14="http://schemas.microsoft.com/office/powerpoint/2010/main" val="31089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EE9BD-A285-0D4E-B47F-FF62BBC32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enormous  _</a:t>
            </a:r>
            <a:r>
              <a:rPr lang="en-GB" dirty="0">
                <a:solidFill>
                  <a:srgbClr val="FF3860"/>
                </a:solidFill>
              </a:rPr>
              <a:t>herd</a:t>
            </a:r>
            <a:r>
              <a:rPr lang="en-GB" dirty="0"/>
              <a:t>_ of elephants crashed past the truck.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223DC0-3DD9-BD47-AD91-DDF8B4001F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200" dirty="0"/>
              <a:t>Which is the correct spelling?</a:t>
            </a:r>
          </a:p>
          <a:p>
            <a:pPr marL="0" indent="0" algn="ctr">
              <a:buNone/>
            </a:pPr>
            <a:endParaRPr lang="en-GB" sz="4200" dirty="0"/>
          </a:p>
          <a:p>
            <a:pPr marL="0" indent="0" algn="ctr">
              <a:buNone/>
            </a:pPr>
            <a:r>
              <a:rPr lang="en-GB" sz="4200" dirty="0"/>
              <a:t>heard	           </a:t>
            </a:r>
            <a:r>
              <a:rPr lang="en-GB" sz="4200" dirty="0">
                <a:solidFill>
                  <a:srgbClr val="FF3860"/>
                </a:solidFill>
              </a:rPr>
              <a:t>herd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C8D775-07A1-2A41-9E92-2A1487EC1F1F}"/>
              </a:ext>
            </a:extLst>
          </p:cNvPr>
          <p:cNvSpPr txBox="1"/>
          <p:nvPr/>
        </p:nvSpPr>
        <p:spPr>
          <a:xfrm>
            <a:off x="406400" y="3048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38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Answers: </a:t>
            </a:r>
          </a:p>
        </p:txBody>
      </p:sp>
    </p:spTree>
    <p:extLst>
      <p:ext uri="{BB962C8B-B14F-4D97-AF65-F5344CB8AC3E}">
        <p14:creationId xmlns:p14="http://schemas.microsoft.com/office/powerpoint/2010/main" val="4139804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EE9BD-A285-0D4E-B47F-FF62BBC32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My Grandmother is _________ as my grandfather passed away last week.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223DC0-3DD9-BD47-AD91-DDF8B4001F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200" dirty="0"/>
              <a:t>Which is the correct spelling?</a:t>
            </a:r>
          </a:p>
          <a:p>
            <a:pPr marL="0" indent="0" algn="ctr">
              <a:buNone/>
            </a:pPr>
            <a:endParaRPr lang="en-GB" sz="4200" dirty="0"/>
          </a:p>
          <a:p>
            <a:pPr marL="0" indent="0" algn="ctr">
              <a:buNone/>
            </a:pPr>
            <a:r>
              <a:rPr lang="en-GB" sz="4200" dirty="0"/>
              <a:t>morning	           mourning</a:t>
            </a:r>
          </a:p>
        </p:txBody>
      </p:sp>
    </p:spTree>
    <p:extLst>
      <p:ext uri="{BB962C8B-B14F-4D97-AF65-F5344CB8AC3E}">
        <p14:creationId xmlns:p14="http://schemas.microsoft.com/office/powerpoint/2010/main" val="3587526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EE9BD-A285-0D4E-B47F-FF62BBC32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My Grandmother is _</a:t>
            </a:r>
            <a:r>
              <a:rPr lang="en-GB" dirty="0">
                <a:solidFill>
                  <a:srgbClr val="FF3860"/>
                </a:solidFill>
              </a:rPr>
              <a:t>mourning</a:t>
            </a:r>
            <a:r>
              <a:rPr lang="en-GB" dirty="0"/>
              <a:t>_ as my grandfather passed away last week.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223DC0-3DD9-BD47-AD91-DDF8B4001F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200" dirty="0"/>
              <a:t>Which is the correct spelling?</a:t>
            </a:r>
          </a:p>
          <a:p>
            <a:pPr marL="0" indent="0" algn="ctr">
              <a:buNone/>
            </a:pPr>
            <a:endParaRPr lang="en-GB" sz="4200" dirty="0"/>
          </a:p>
          <a:p>
            <a:pPr marL="0" indent="0" algn="ctr">
              <a:buNone/>
            </a:pPr>
            <a:r>
              <a:rPr lang="en-GB" sz="4200" dirty="0"/>
              <a:t>morning	</a:t>
            </a:r>
            <a:r>
              <a:rPr lang="en-GB" sz="4200" dirty="0">
                <a:solidFill>
                  <a:srgbClr val="FF3860"/>
                </a:solidFill>
              </a:rPr>
              <a:t>           mourning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185E68-A7A4-2F4C-A3B7-7E1F9F927B01}"/>
              </a:ext>
            </a:extLst>
          </p:cNvPr>
          <p:cNvSpPr txBox="1"/>
          <p:nvPr/>
        </p:nvSpPr>
        <p:spPr>
          <a:xfrm>
            <a:off x="406400" y="3048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38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Answers: </a:t>
            </a:r>
          </a:p>
        </p:txBody>
      </p:sp>
    </p:spTree>
    <p:extLst>
      <p:ext uri="{BB962C8B-B14F-4D97-AF65-F5344CB8AC3E}">
        <p14:creationId xmlns:p14="http://schemas.microsoft.com/office/powerpoint/2010/main" val="1876361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EE9BD-A285-0D4E-B47F-FF62BBC32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Hooray! I ________ my driving test!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223DC0-3DD9-BD47-AD91-DDF8B4001F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200" dirty="0"/>
              <a:t>Which is the correct spelling?</a:t>
            </a:r>
          </a:p>
          <a:p>
            <a:pPr marL="0" indent="0" algn="ctr">
              <a:buNone/>
            </a:pPr>
            <a:endParaRPr lang="en-GB" sz="4200" dirty="0"/>
          </a:p>
          <a:p>
            <a:pPr marL="0" indent="0" algn="ctr">
              <a:buNone/>
            </a:pPr>
            <a:r>
              <a:rPr lang="en-GB" sz="4200" dirty="0"/>
              <a:t>past	           passed</a:t>
            </a:r>
          </a:p>
        </p:txBody>
      </p:sp>
    </p:spTree>
    <p:extLst>
      <p:ext uri="{BB962C8B-B14F-4D97-AF65-F5344CB8AC3E}">
        <p14:creationId xmlns:p14="http://schemas.microsoft.com/office/powerpoint/2010/main" val="125296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elling Shed" id="{C4F81C86-5779-0E48-81E5-305447788964}" vid="{2F96E78E-4C51-8449-B2C6-B9B70AAE1C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931</Words>
  <Application>Microsoft Office PowerPoint</Application>
  <PresentationFormat>Widescreen</PresentationFormat>
  <Paragraphs>198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Muli</vt:lpstr>
      <vt:lpstr>OpenDyslexicAlta</vt:lpstr>
      <vt:lpstr>1_Office Theme</vt:lpstr>
      <vt:lpstr>PowerPoint Presentation</vt:lpstr>
      <vt:lpstr>PowerPoint Presentation</vt:lpstr>
      <vt:lpstr>The __________ had just arrived after a long journey.</vt:lpstr>
      <vt:lpstr>The _guest_ had just arrived after a long journey.</vt:lpstr>
      <vt:lpstr>The enormous  _______ of elephants crashed past the truck.</vt:lpstr>
      <vt:lpstr>The enormous  _herd_ of elephants crashed past the truck.</vt:lpstr>
      <vt:lpstr>My Grandmother is _________ as my grandfather passed away last week.</vt:lpstr>
      <vt:lpstr>My Grandmother is _mourning_ as my grandfather passed away last week.</vt:lpstr>
      <vt:lpstr>Hooray! I ________ my driving test!</vt:lpstr>
      <vt:lpstr>Hooray! I _passed_ my driving test!</vt:lpstr>
      <vt:lpstr>We bought some beautiful dresses from the ________ shop.</vt:lpstr>
      <vt:lpstr>We bought some beautiful dresses from the _bridal_ shop.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 Hewett</dc:creator>
  <cp:lastModifiedBy>B Hewett</cp:lastModifiedBy>
  <cp:revision>1</cp:revision>
  <dcterms:created xsi:type="dcterms:W3CDTF">2020-07-06T06:55:53Z</dcterms:created>
  <dcterms:modified xsi:type="dcterms:W3CDTF">2020-07-06T06:56:27Z</dcterms:modified>
</cp:coreProperties>
</file>