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51" r:id="rId2"/>
    <p:sldId id="352" r:id="rId3"/>
    <p:sldId id="534" r:id="rId4"/>
    <p:sldId id="516" r:id="rId5"/>
    <p:sldId id="517" r:id="rId6"/>
    <p:sldId id="60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CFD72-5205-4B8A-862F-A3E4751C3A5C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48F65-CD2C-4C8F-96E2-51E3C1C0E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30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C66A0-413B-D942-BD25-07592977943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860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C66A0-413B-D942-BD25-07592977943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513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C66A0-413B-D942-BD25-07592977943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3373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342155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20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801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042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353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628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25882401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75681515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10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73250094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34101539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3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36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43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4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91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74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13/07/2020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36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7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These words are homophones or near homophones. They have the same pronunciation but different spellings and/or meanings.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335012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 28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These words are homophones or near homophones.  They have the same pronunciation but different spellings and/or meanings. </a:t>
            </a:r>
          </a:p>
          <a:p>
            <a:endParaRPr lang="en-GB" dirty="0"/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D4514438-BDEC-AA4B-BC27-4CCE78A121F0}"/>
              </a:ext>
            </a:extLst>
          </p:cNvPr>
          <p:cNvGraphicFramePr>
            <a:graphicFrameLocks noGrp="1"/>
          </p:cNvGraphicFramePr>
          <p:nvPr>
            <p:ph sz="quarter" idx="18"/>
          </p:nvPr>
        </p:nvGraphicFramePr>
        <p:xfrm>
          <a:off x="3429000" y="1311275"/>
          <a:ext cx="8363607" cy="47059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0763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 dirty="0">
                          <a:latin typeface="Muli" pitchFamily="2" charset="77"/>
                        </a:rPr>
                        <a:t>Ask the children what the word homophone means.</a:t>
                      </a:r>
                      <a:r>
                        <a:rPr lang="en-GB" sz="1700" b="0" i="0" baseline="0" dirty="0">
                          <a:latin typeface="Muli" pitchFamily="2" charset="77"/>
                        </a:rPr>
                        <a:t> Can they think of any examples?  Define them as words which have the same pronunciation but different meanings and/or spellings.   Discuss near homophones have slightly different pronunciations. </a:t>
                      </a:r>
                      <a:endParaRPr lang="en-GB" sz="1700" b="0" i="0" dirty="0">
                        <a:latin typeface="Muli" pitchFamily="2" charset="77"/>
                      </a:endParaRPr>
                    </a:p>
                    <a:p>
                      <a:endParaRPr lang="en-GB" sz="17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163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Main Teaching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baseline="0" dirty="0">
                          <a:latin typeface="Muli" pitchFamily="2" charset="77"/>
                        </a:rPr>
                        <a:t>Get the children to look at the five pictures and decide which of the spelling words match each one. </a:t>
                      </a:r>
                      <a:br>
                        <a:rPr lang="en-GB" sz="1700" b="0" i="0" baseline="0" dirty="0">
                          <a:latin typeface="Muli" pitchFamily="2" charset="77"/>
                        </a:rPr>
                      </a:br>
                      <a:br>
                        <a:rPr lang="en-GB" sz="1700" b="0" i="0" baseline="0" dirty="0">
                          <a:latin typeface="Muli" pitchFamily="2" charset="77"/>
                        </a:rPr>
                      </a:br>
                      <a:r>
                        <a:rPr lang="en-GB" sz="1700" b="0" i="0" baseline="0" dirty="0">
                          <a:latin typeface="Muli" pitchFamily="2" charset="77"/>
                        </a:rPr>
                        <a:t>Discuss the spellings and any misconceptions.</a:t>
                      </a:r>
                    </a:p>
                    <a:p>
                      <a:endParaRPr lang="en-GB" sz="1700" b="0" i="0" baseline="0" dirty="0">
                        <a:latin typeface="Muli" pitchFamily="2" charset="77"/>
                      </a:endParaRPr>
                    </a:p>
                    <a:p>
                      <a:endParaRPr lang="en-GB" sz="1700" b="0" i="0" baseline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3957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Independent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Ask the children to write a sentence for the remaining 5 words, work in pairs to check spellings, understanding of words and to improve the sentences. Write the final sentences up in neat handwriting.</a:t>
                      </a:r>
                    </a:p>
                    <a:p>
                      <a:endParaRPr lang="en-GB" sz="1700" b="0" i="0" dirty="0">
                        <a:latin typeface="Muli" pitchFamily="2" charset="77"/>
                      </a:endParaRPr>
                    </a:p>
                    <a:p>
                      <a:r>
                        <a:rPr lang="en-GB" sz="1700" b="0" i="0" dirty="0">
                          <a:latin typeface="Muli" pitchFamily="2" charset="77"/>
                        </a:rPr>
                        <a:t>Share with the class.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/>
        </p:nvGraphicFramePr>
        <p:xfrm>
          <a:off x="516652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cereal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serial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compliment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principal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principle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stationary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stationery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780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17A21D-E9D3-46B1-B243-563147017866}"/>
              </a:ext>
            </a:extLst>
          </p:cNvPr>
          <p:cNvSpPr txBox="1"/>
          <p:nvPr/>
        </p:nvSpPr>
        <p:spPr>
          <a:xfrm>
            <a:off x="8610662" y="4345869"/>
            <a:ext cx="2523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+mn-ea"/>
                <a:cs typeface="+mn-cs"/>
              </a:rPr>
              <a:t>stationary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F59CD2-7333-4835-8FD0-A2B122B18B99}"/>
              </a:ext>
            </a:extLst>
          </p:cNvPr>
          <p:cNvSpPr txBox="1"/>
          <p:nvPr/>
        </p:nvSpPr>
        <p:spPr>
          <a:xfrm>
            <a:off x="5327247" y="3280264"/>
            <a:ext cx="2523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+mn-ea"/>
                <a:cs typeface="+mn-cs"/>
              </a:rPr>
              <a:t>principal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436F71-B78F-4F1F-8B01-54E6C9F4EA30}"/>
              </a:ext>
            </a:extLst>
          </p:cNvPr>
          <p:cNvSpPr txBox="1"/>
          <p:nvPr/>
        </p:nvSpPr>
        <p:spPr>
          <a:xfrm>
            <a:off x="5548394" y="5871895"/>
            <a:ext cx="2703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+mn-ea"/>
                <a:cs typeface="+mn-cs"/>
              </a:rPr>
              <a:t>compliment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60F89F-8A26-4D3A-B6A9-0FC5A6AA809B}"/>
              </a:ext>
            </a:extLst>
          </p:cNvPr>
          <p:cNvSpPr txBox="1"/>
          <p:nvPr/>
        </p:nvSpPr>
        <p:spPr>
          <a:xfrm>
            <a:off x="2519394" y="6164283"/>
            <a:ext cx="2523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+mn-ea"/>
                <a:cs typeface="+mn-cs"/>
              </a:rPr>
              <a:t>weary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915350-3150-4466-B031-FF38CDFE94A0}"/>
              </a:ext>
            </a:extLst>
          </p:cNvPr>
          <p:cNvSpPr txBox="1"/>
          <p:nvPr/>
        </p:nvSpPr>
        <p:spPr>
          <a:xfrm>
            <a:off x="1437099" y="3520020"/>
            <a:ext cx="2523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+mn-ea"/>
                <a:cs typeface="+mn-cs"/>
              </a:rPr>
              <a:t>cereal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+mn-ea"/>
              <a:cs typeface="+mn-cs"/>
            </a:endParaRPr>
          </a:p>
        </p:txBody>
      </p:sp>
      <p:pic>
        <p:nvPicPr>
          <p:cNvPr id="7170" name="Picture 2" descr="Corn Flakes Cereals Breakfast Food Flakes">
            <a:extLst>
              <a:ext uri="{FF2B5EF4-FFF2-40B4-BE49-F238E27FC236}">
                <a16:creationId xmlns:a16="http://schemas.microsoft.com/office/drawing/2014/main" id="{6EC40AC8-309F-4C25-B992-6D423C7A6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1578" y="1047702"/>
            <a:ext cx="2574119" cy="247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Teacher Bookworm Glasses Professor Person">
            <a:extLst>
              <a:ext uri="{FF2B5EF4-FFF2-40B4-BE49-F238E27FC236}">
                <a16:creationId xmlns:a16="http://schemas.microsoft.com/office/drawing/2014/main" id="{8A75B2E6-1B8E-4FC7-BB85-5715D5EE1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37382" y="1066419"/>
            <a:ext cx="2112103" cy="211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Scissors Stationary Office School Cut Scis">
            <a:extLst>
              <a:ext uri="{FF2B5EF4-FFF2-40B4-BE49-F238E27FC236}">
                <a16:creationId xmlns:a16="http://schemas.microsoft.com/office/drawing/2014/main" id="{98EAB6BC-688D-4A93-8BDE-8BE9D9B76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60775" y="1851527"/>
            <a:ext cx="1440790" cy="186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Stapler, Adhesive, Document, Office">
            <a:extLst>
              <a:ext uri="{FF2B5EF4-FFF2-40B4-BE49-F238E27FC236}">
                <a16:creationId xmlns:a16="http://schemas.microsoft.com/office/drawing/2014/main" id="{AC4A02B5-EF39-4E2B-9A37-F6A8C8245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48436" y="3287717"/>
            <a:ext cx="1518018" cy="115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Pen, Office, Stationary, Ink, Writing">
            <a:extLst>
              <a:ext uri="{FF2B5EF4-FFF2-40B4-BE49-F238E27FC236}">
                <a16:creationId xmlns:a16="http://schemas.microsoft.com/office/drawing/2014/main" id="{37DAF381-6EBE-4226-89FF-9E9473E30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8838130">
            <a:off x="9088429" y="2049220"/>
            <a:ext cx="1768026" cy="132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Bend Bent Over Heaving Human Leaning Man M">
            <a:extLst>
              <a:ext uri="{FF2B5EF4-FFF2-40B4-BE49-F238E27FC236}">
                <a16:creationId xmlns:a16="http://schemas.microsoft.com/office/drawing/2014/main" id="{982C6C7E-34A9-41FD-BF01-D56F632D8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39744" y="4345869"/>
            <a:ext cx="1253818" cy="186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Beautiful Beauty Self-Esteem Encouragement">
            <a:extLst>
              <a:ext uri="{FF2B5EF4-FFF2-40B4-BE49-F238E27FC236}">
                <a16:creationId xmlns:a16="http://schemas.microsoft.com/office/drawing/2014/main" id="{BC481C6F-0752-4E0B-A8FE-93850AF97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74990" y="4384751"/>
            <a:ext cx="1768026" cy="132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80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8608354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18040468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4th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cereal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compliment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principal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stationary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stationery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baseline="0" dirty="0">
                          <a:latin typeface="Muli" pitchFamily="2" charset="77"/>
                        </a:rPr>
                        <a:t>These words are homophones or near homophones.  They have the same pronunciation but different spellings and/or meanings.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11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cereal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serial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compliment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principal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principle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stationary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stationery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baseline="0" dirty="0">
                          <a:latin typeface="Muli" pitchFamily="2" charset="77"/>
                        </a:rPr>
                        <a:t>These words are homophones or near homophones.  They have the same pronunciation but different spellings and/or meanings.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2155" y="1396998"/>
            <a:ext cx="1076159" cy="142240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18314" y="1600196"/>
            <a:ext cx="7032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Marvin has completed his homophone homework below.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Can you mark it?  Correct any spelling errors for him.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92286" y="2767798"/>
            <a:ext cx="8262257" cy="379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Dear Diary,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After eating my serial, I set off for school in the rain.  I arrived late looking somewhat dishevelled which earned me a telling off from the principle. I tried to complement him on his new suit but this just got me another reprimand.   I entered my classroom ready to start my work feeling tired and wary.  I emptied my bag and realised I had forgotten my books and all of my stationary.  After that the day just got worse. </a:t>
            </a:r>
          </a:p>
        </p:txBody>
      </p:sp>
    </p:spTree>
    <p:extLst>
      <p:ext uri="{BB962C8B-B14F-4D97-AF65-F5344CB8AC3E}">
        <p14:creationId xmlns:p14="http://schemas.microsoft.com/office/powerpoint/2010/main" val="180684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cereal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serial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compliment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principal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principle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stationary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stationery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baseline="0" dirty="0">
                          <a:latin typeface="Muli" pitchFamily="2" charset="77"/>
                        </a:rPr>
                        <a:t>These words are homophones or near homophones.  They have the same pronunciation but different spellings and/or meanings.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  <a:endParaRPr lang="en-GB" sz="140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2155" y="1396998"/>
            <a:ext cx="1076159" cy="142240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18314" y="1600196"/>
            <a:ext cx="7032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Marvin has completed his homophone homework below.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Can you mark it?  Correct any spelling errors for him.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92286" y="2767798"/>
            <a:ext cx="8262257" cy="379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Dear Diary,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After eating my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cereal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, I set off for school in the rain.  I arrived late looking somewhat dishevelled which earned me a telling off from the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principal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. I tried to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compliment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 him on his new suit but this just got me another reprimand.   I entered my classroom ready to start my work feeling tired and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weary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. I emptied my bag and realised I had forgotten my books and all of my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stationery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.  After that the day just got worse. </a:t>
            </a:r>
          </a:p>
        </p:txBody>
      </p:sp>
    </p:spTree>
    <p:extLst>
      <p:ext uri="{BB962C8B-B14F-4D97-AF65-F5344CB8AC3E}">
        <p14:creationId xmlns:p14="http://schemas.microsoft.com/office/powerpoint/2010/main" val="37656430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</Words>
  <Application>Microsoft Office PowerPoint</Application>
  <PresentationFormat>Widescreen</PresentationFormat>
  <Paragraphs>98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Muli</vt:lpstr>
      <vt:lpstr>OpenDyslexicAlta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Hewett</dc:creator>
  <cp:lastModifiedBy>B Hewett</cp:lastModifiedBy>
  <cp:revision>1</cp:revision>
  <dcterms:created xsi:type="dcterms:W3CDTF">2020-07-13T06:37:47Z</dcterms:created>
  <dcterms:modified xsi:type="dcterms:W3CDTF">2020-07-13T06:38:20Z</dcterms:modified>
</cp:coreProperties>
</file>